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58" r:id="rId5"/>
    <p:sldId id="267" r:id="rId6"/>
    <p:sldId id="272" r:id="rId7"/>
    <p:sldId id="259" r:id="rId8"/>
    <p:sldId id="260" r:id="rId9"/>
    <p:sldId id="264" r:id="rId10"/>
    <p:sldId id="265" r:id="rId11"/>
    <p:sldId id="281" r:id="rId12"/>
    <p:sldId id="261" r:id="rId13"/>
    <p:sldId id="269" r:id="rId14"/>
    <p:sldId id="290" r:id="rId15"/>
    <p:sldId id="285" r:id="rId16"/>
    <p:sldId id="270" r:id="rId17"/>
    <p:sldId id="271" r:id="rId18"/>
    <p:sldId id="268" r:id="rId19"/>
    <p:sldId id="282" r:id="rId20"/>
    <p:sldId id="284" r:id="rId21"/>
    <p:sldId id="262" r:id="rId22"/>
    <p:sldId id="274" r:id="rId23"/>
    <p:sldId id="275" r:id="rId24"/>
    <p:sldId id="279" r:id="rId25"/>
    <p:sldId id="276" r:id="rId26"/>
    <p:sldId id="277" r:id="rId27"/>
    <p:sldId id="278" r:id="rId28"/>
    <p:sldId id="286" r:id="rId29"/>
    <p:sldId id="287" r:id="rId30"/>
    <p:sldId id="289" r:id="rId3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 autoAdjust="0"/>
    <p:restoredTop sz="94667" autoAdjust="0"/>
  </p:normalViewPr>
  <p:slideViewPr>
    <p:cSldViewPr>
      <p:cViewPr varScale="1">
        <p:scale>
          <a:sx n="70" d="100"/>
          <a:sy n="70" d="100"/>
        </p:scale>
        <p:origin x="136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38E4D-BB5B-4868-B42C-4EA0287B183F}" type="datetimeFigureOut">
              <a:rPr lang="pt-BR" smtClean="0"/>
              <a:pPr/>
              <a:t>03/09/2014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21E71-E49C-48E3-AF92-DB2ADA16BEA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38E4D-BB5B-4868-B42C-4EA0287B183F}" type="datetimeFigureOut">
              <a:rPr lang="pt-BR" smtClean="0"/>
              <a:pPr/>
              <a:t>03/09/2014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21E71-E49C-48E3-AF92-DB2ADA16BEA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38E4D-BB5B-4868-B42C-4EA0287B183F}" type="datetimeFigureOut">
              <a:rPr lang="pt-BR" smtClean="0"/>
              <a:pPr/>
              <a:t>03/09/2014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21E71-E49C-48E3-AF92-DB2ADA16BEA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38E4D-BB5B-4868-B42C-4EA0287B183F}" type="datetimeFigureOut">
              <a:rPr lang="pt-BR" smtClean="0"/>
              <a:pPr/>
              <a:t>03/09/2014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21E71-E49C-48E3-AF92-DB2ADA16BEA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38E4D-BB5B-4868-B42C-4EA0287B183F}" type="datetimeFigureOut">
              <a:rPr lang="pt-BR" smtClean="0"/>
              <a:pPr/>
              <a:t>03/09/2014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21E71-E49C-48E3-AF92-DB2ADA16BEA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38E4D-BB5B-4868-B42C-4EA0287B183F}" type="datetimeFigureOut">
              <a:rPr lang="pt-BR" smtClean="0"/>
              <a:pPr/>
              <a:t>03/09/2014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21E71-E49C-48E3-AF92-DB2ADA16BEA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38E4D-BB5B-4868-B42C-4EA0287B183F}" type="datetimeFigureOut">
              <a:rPr lang="pt-BR" smtClean="0"/>
              <a:pPr/>
              <a:t>03/09/2014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21E71-E49C-48E3-AF92-DB2ADA16BEA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38E4D-BB5B-4868-B42C-4EA0287B183F}" type="datetimeFigureOut">
              <a:rPr lang="pt-BR" smtClean="0"/>
              <a:pPr/>
              <a:t>03/09/2014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21E71-E49C-48E3-AF92-DB2ADA16BEA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38E4D-BB5B-4868-B42C-4EA0287B183F}" type="datetimeFigureOut">
              <a:rPr lang="pt-BR" smtClean="0"/>
              <a:pPr/>
              <a:t>03/09/2014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21E71-E49C-48E3-AF92-DB2ADA16BEA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38E4D-BB5B-4868-B42C-4EA0287B183F}" type="datetimeFigureOut">
              <a:rPr lang="pt-BR" smtClean="0"/>
              <a:pPr/>
              <a:t>03/09/2014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21E71-E49C-48E3-AF92-DB2ADA16BEA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38E4D-BB5B-4868-B42C-4EA0287B183F}" type="datetimeFigureOut">
              <a:rPr lang="pt-BR" smtClean="0"/>
              <a:pPr/>
              <a:t>03/09/2014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21E71-E49C-48E3-AF92-DB2ADA16BEA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38E4D-BB5B-4868-B42C-4EA0287B183F}" type="datetimeFigureOut">
              <a:rPr lang="pt-BR" smtClean="0"/>
              <a:pPr/>
              <a:t>03/09/2014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21E71-E49C-48E3-AF92-DB2ADA16BEA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FORUM DE ONCOLOGIA PEDIÁTRICA</a:t>
            </a:r>
            <a:br>
              <a:rPr lang="pt-BR" dirty="0" smtClean="0"/>
            </a:br>
            <a:r>
              <a:rPr lang="pt-BR" dirty="0" smtClean="0"/>
              <a:t>RIO DE JANEIRO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pt-BR" dirty="0" smtClean="0"/>
          </a:p>
          <a:p>
            <a:endParaRPr lang="pt-BR" dirty="0"/>
          </a:p>
          <a:p>
            <a:r>
              <a:rPr lang="pt-BR" sz="2000" dirty="0" smtClean="0"/>
              <a:t>FLORA WATANABE  -HIPP</a:t>
            </a:r>
          </a:p>
          <a:p>
            <a:r>
              <a:rPr lang="pt-BR" sz="2000" dirty="0" smtClean="0"/>
              <a:t>JUNHO/2011</a:t>
            </a:r>
            <a:endParaRPr lang="pt-BR" sz="2000" dirty="0"/>
          </a:p>
        </p:txBody>
      </p:sp>
      <p:pic>
        <p:nvPicPr>
          <p:cNvPr id="2050" name="Picture 2" descr="C:\Users\Mitie\AppData\Local\Microsoft\Windows\Temporary Internet Files\Content.IE5\O0F8EXV1\image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2664296" cy="16003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Serviços de apoio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Dificuldades escolares: serviço de educação e escola em hospital, convênio com secretaria da educação para não perder o ano</a:t>
            </a:r>
          </a:p>
          <a:p>
            <a:r>
              <a:rPr lang="pt-BR" dirty="0" smtClean="0"/>
              <a:t>Tempo prolongado de internação:terapia ocupacional, voluntariado, </a:t>
            </a:r>
            <a:r>
              <a:rPr lang="pt-BR" dirty="0" err="1" smtClean="0"/>
              <a:t>brinquedoteca</a:t>
            </a:r>
            <a:r>
              <a:rPr lang="pt-BR" dirty="0" smtClean="0"/>
              <a:t>,programa da família participante, </a:t>
            </a:r>
            <a:r>
              <a:rPr lang="pt-BR" smtClean="0"/>
              <a:t>suporte nutricional</a:t>
            </a:r>
            <a:endParaRPr lang="pt-BR" dirty="0" smtClean="0"/>
          </a:p>
          <a:p>
            <a:r>
              <a:rPr lang="pt-BR" dirty="0" smtClean="0"/>
              <a:t>Casas de apoio para acomodar paciente e acompanhante em tratamento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tie\Documents\Imagens Hospital\oncologia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/>
              <a:t>Ambulatório de QT</a:t>
            </a:r>
            <a:endParaRPr lang="pt-BR" sz="4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mtClean="0"/>
              <a:t>Oncologia Hoje</a:t>
            </a:r>
            <a:br>
              <a:rPr lang="pt-BR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t-BR" smtClean="0"/>
              <a:t>Enfermagem</a:t>
            </a:r>
          </a:p>
          <a:p>
            <a:r>
              <a:rPr lang="pt-BR" smtClean="0"/>
              <a:t>Especialidades médicas: cirurgia, ortopedia, oftalmologia, radiologia, radioterapia, etc</a:t>
            </a:r>
          </a:p>
          <a:p>
            <a:r>
              <a:rPr lang="pt-BR" smtClean="0"/>
              <a:t>Transplante de MO</a:t>
            </a:r>
          </a:p>
          <a:p>
            <a:r>
              <a:rPr lang="pt-BR" smtClean="0"/>
              <a:t>Odontologia</a:t>
            </a:r>
          </a:p>
          <a:p>
            <a:r>
              <a:rPr lang="pt-BR" smtClean="0"/>
              <a:t>Laboratórios de patologia, IFT, citogenética , biologia molecular</a:t>
            </a:r>
          </a:p>
          <a:p>
            <a:r>
              <a:rPr lang="pt-BR" smtClean="0"/>
              <a:t>Serviço social</a:t>
            </a:r>
          </a:p>
          <a:p>
            <a:r>
              <a:rPr lang="pt-BR" smtClean="0"/>
              <a:t>Psicologia</a:t>
            </a:r>
          </a:p>
          <a:p>
            <a:r>
              <a:rPr lang="pt-BR" smtClean="0"/>
              <a:t>Nutrição</a:t>
            </a:r>
          </a:p>
          <a:p>
            <a:r>
              <a:rPr lang="pt-BR" smtClean="0"/>
              <a:t>Residência  em oncologia</a:t>
            </a:r>
          </a:p>
          <a:p>
            <a:r>
              <a:rPr lang="pt-BR" smtClean="0"/>
              <a:t>Educação</a:t>
            </a:r>
          </a:p>
          <a:p>
            <a:r>
              <a:rPr lang="pt-BR" smtClean="0"/>
              <a:t>Voluntariado</a:t>
            </a:r>
          </a:p>
          <a:p>
            <a:r>
              <a:rPr lang="pt-BR" smtClean="0"/>
              <a:t> Casas de apoio</a:t>
            </a:r>
          </a:p>
          <a:p>
            <a:r>
              <a:rPr lang="pt-BR" smtClean="0"/>
              <a:t>Família  participante</a:t>
            </a:r>
            <a:endParaRPr lang="pt-B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Complexo Pequeno </a:t>
            </a:r>
            <a:r>
              <a:rPr lang="pt-BR" dirty="0" err="1" smtClean="0"/>
              <a:t>Principe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Hospital  Pequeno  Príncipe</a:t>
            </a:r>
          </a:p>
          <a:p>
            <a:endParaRPr lang="pt-BR" dirty="0" smtClean="0"/>
          </a:p>
          <a:p>
            <a:r>
              <a:rPr lang="pt-BR" dirty="0" smtClean="0"/>
              <a:t>Faculdades  Pequeno  Príncipe</a:t>
            </a:r>
          </a:p>
          <a:p>
            <a:endParaRPr lang="pt-BR" dirty="0" smtClean="0"/>
          </a:p>
          <a:p>
            <a:r>
              <a:rPr lang="pt-BR" dirty="0" smtClean="0"/>
              <a:t>Instituto  Pelé  Pequeno  Príncipe</a:t>
            </a:r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ângulo isósceles 3"/>
          <p:cNvSpPr/>
          <p:nvPr/>
        </p:nvSpPr>
        <p:spPr>
          <a:xfrm>
            <a:off x="2411760" y="2924944"/>
            <a:ext cx="3888432" cy="1850504"/>
          </a:xfrm>
          <a:prstGeom prst="triangle">
            <a:avLst>
              <a:gd name="adj" fmla="val 508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3707904" y="3789040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criança</a:t>
            </a:r>
            <a:endParaRPr lang="pt-BR" sz="3200" dirty="0"/>
          </a:p>
        </p:txBody>
      </p:sp>
      <p:sp>
        <p:nvSpPr>
          <p:cNvPr id="6" name="CaixaDeTexto 5"/>
          <p:cNvSpPr txBox="1"/>
          <p:nvPr/>
        </p:nvSpPr>
        <p:spPr>
          <a:xfrm rot="10800000" flipV="1">
            <a:off x="3635896" y="2051847"/>
            <a:ext cx="1440160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FAMÍLIA </a:t>
            </a:r>
            <a:endParaRPr lang="pt-BR" sz="28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395536" y="4005064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HOSPITAL</a:t>
            </a:r>
            <a:endParaRPr lang="pt-BR" sz="28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6516216" y="4077072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SOCIEDADE</a:t>
            </a:r>
            <a:endParaRPr lang="pt-BR" sz="2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619672" y="548680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               </a:t>
            </a:r>
            <a:r>
              <a:rPr lang="pt-BR" sz="2800" dirty="0" smtClean="0"/>
              <a:t>HPP - </a:t>
            </a:r>
            <a:r>
              <a:rPr lang="pt-BR" sz="2000" dirty="0" smtClean="0"/>
              <a:t> </a:t>
            </a:r>
            <a:r>
              <a:rPr lang="pt-BR" sz="2800" dirty="0" smtClean="0"/>
              <a:t>INFLUIR   E   ATUAR</a:t>
            </a:r>
            <a:endParaRPr lang="pt-BR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HPP - influir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/>
              <a:t>Na família: grupo de mães, com orientação sobre a doença, alimentação saudável, higiene, artesanato</a:t>
            </a:r>
          </a:p>
          <a:p>
            <a:r>
              <a:rPr lang="pt-BR" dirty="0" smtClean="0"/>
              <a:t>Na criança: programa de escola no hospital, atividades artísticas e culturais</a:t>
            </a:r>
          </a:p>
          <a:p>
            <a:r>
              <a:rPr lang="pt-BR" dirty="0" smtClean="0"/>
              <a:t>No hospital: contato com todas as outras especialidades, com troca de experiências e conhecimentos. </a:t>
            </a:r>
          </a:p>
          <a:p>
            <a:r>
              <a:rPr lang="pt-BR" dirty="0" smtClean="0"/>
              <a:t>Na sociedade: dia do câncer infantil, programa vida, visitas de empresas e escolas. Aulas em cursos de graduação, atualização para pediatras.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Faculdades PP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/>
              <a:t>Graduação:enfermagem, biomedicina, farmácia e psicologia</a:t>
            </a:r>
          </a:p>
          <a:p>
            <a:r>
              <a:rPr lang="pt-BR" dirty="0" smtClean="0"/>
              <a:t>Pós graduação Lato </a:t>
            </a:r>
            <a:r>
              <a:rPr lang="pt-BR" dirty="0" err="1" smtClean="0"/>
              <a:t>Sensu</a:t>
            </a:r>
            <a:r>
              <a:rPr lang="pt-BR" dirty="0" smtClean="0"/>
              <a:t>: psicologia hospitalar, enfermagem em pediatria e cuidados intensivos neonatais,farmácia hospitalar e clínica, auditoria em área de saúde.</a:t>
            </a:r>
          </a:p>
          <a:p>
            <a:r>
              <a:rPr lang="pt-BR" dirty="0" smtClean="0"/>
              <a:t>Pós graduação </a:t>
            </a:r>
            <a:r>
              <a:rPr lang="pt-BR" dirty="0" err="1" smtClean="0"/>
              <a:t>Stricto</a:t>
            </a:r>
            <a:r>
              <a:rPr lang="pt-BR" dirty="0" smtClean="0"/>
              <a:t> </a:t>
            </a:r>
            <a:r>
              <a:rPr lang="pt-BR" dirty="0" err="1" smtClean="0"/>
              <a:t>Sensu</a:t>
            </a:r>
            <a:r>
              <a:rPr lang="pt-BR" dirty="0" smtClean="0"/>
              <a:t>: mestrado e doutorado em biotecnologia, aplicada à saúde da criança e do adolescente</a:t>
            </a:r>
            <a:endParaRPr lang="pt-B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Instituto Pelé Pequeno Príncipe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dirty="0" smtClean="0"/>
              <a:t>Linhas de pesquisa: </a:t>
            </a:r>
          </a:p>
          <a:p>
            <a:r>
              <a:rPr lang="pt-BR" dirty="0" smtClean="0"/>
              <a:t>carcinoma de supra renal</a:t>
            </a:r>
          </a:p>
          <a:p>
            <a:r>
              <a:rPr lang="pt-BR" dirty="0" smtClean="0"/>
              <a:t>Transtornos </a:t>
            </a:r>
            <a:r>
              <a:rPr lang="pt-BR" dirty="0" err="1" smtClean="0"/>
              <a:t>neurocognitivos</a:t>
            </a:r>
            <a:r>
              <a:rPr lang="pt-BR" dirty="0" smtClean="0"/>
              <a:t>  e comportamentais </a:t>
            </a:r>
          </a:p>
          <a:p>
            <a:r>
              <a:rPr lang="pt-BR" dirty="0" err="1" smtClean="0"/>
              <a:t>Geomedicina</a:t>
            </a:r>
            <a:endParaRPr lang="pt-BR" dirty="0" smtClean="0"/>
          </a:p>
          <a:p>
            <a:r>
              <a:rPr lang="pt-BR" dirty="0" smtClean="0"/>
              <a:t>doenças infecciosas em pediatria</a:t>
            </a:r>
          </a:p>
          <a:p>
            <a:r>
              <a:rPr lang="pt-BR" dirty="0" smtClean="0"/>
              <a:t> erros inatos de metabolismo</a:t>
            </a:r>
            <a:endParaRPr lang="pt-B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Hospital Pequeno Príncipe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 smtClean="0"/>
              <a:t>Especialidades médicas e atendimento de alta complexidade </a:t>
            </a:r>
          </a:p>
          <a:p>
            <a:r>
              <a:rPr lang="pt-BR" dirty="0" smtClean="0"/>
              <a:t>Mobilização social: programas de educação (Dia mundial da saúde,Pra toda vida, prevenção de doenças renais, projeto vida, crescer saudável, educação continuada em diabetes, adolescência e sexualidade, bebê de risco)</a:t>
            </a:r>
          </a:p>
          <a:p>
            <a:r>
              <a:rPr lang="pt-BR" dirty="0" smtClean="0"/>
              <a:t>Educação: residência médica em pediatria, ortopedia, cirurgia pediátrica e cancerologia. Áreas de atuação em cardiologia, </a:t>
            </a:r>
            <a:r>
              <a:rPr lang="pt-BR" dirty="0" err="1" smtClean="0"/>
              <a:t>gastroenterologia</a:t>
            </a:r>
            <a:r>
              <a:rPr lang="pt-BR" dirty="0" smtClean="0"/>
              <a:t>,neurologia, UTI neonatal e UTI geral</a:t>
            </a:r>
          </a:p>
          <a:p>
            <a:r>
              <a:rPr lang="pt-BR" dirty="0" smtClean="0"/>
              <a:t>Responsabilidade social: sustentabilidade </a:t>
            </a:r>
            <a:r>
              <a:rPr lang="pt-BR" dirty="0" err="1" smtClean="0"/>
              <a:t>socio</a:t>
            </a:r>
            <a:r>
              <a:rPr lang="pt-BR" dirty="0" smtClean="0"/>
              <a:t> ambiental, balanço social(modelo IBASE), projeto Juntos pela vida, excelência em gestão, gestão compartilhada</a:t>
            </a:r>
            <a:endParaRPr lang="pt-B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 descr="C:\Users\Mitie\Documents\Imagens Hospital\hum 011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28738" y="-520700"/>
            <a:ext cx="11801476" cy="79009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Foco na Criança</a:t>
            </a:r>
            <a:endParaRPr lang="pt-BR" dirty="0"/>
          </a:p>
        </p:txBody>
      </p:sp>
      <p:pic>
        <p:nvPicPr>
          <p:cNvPr id="3074" name="Picture 2" descr="C:\Users\Mitie\Documents\Imagens HPP\Onco\DSC043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2290" name="Picture 2" descr="C:\Users\Mitie\Documents\Imagens HPP\TMO - 31-05-11\DSC_03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8613" y="173038"/>
            <a:ext cx="9802813" cy="6510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Redes de atenção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Suprir necessidades do paciente</a:t>
            </a:r>
          </a:p>
          <a:p>
            <a:r>
              <a:rPr lang="pt-BR" dirty="0" smtClean="0"/>
              <a:t>Avaliar necessidades da equipe médica e demais profissionais  para atenção integral do paciente</a:t>
            </a:r>
          </a:p>
          <a:p>
            <a:r>
              <a:rPr lang="pt-BR" dirty="0" smtClean="0"/>
              <a:t>Mobilização da direção do serviço hospitalar</a:t>
            </a:r>
          </a:p>
          <a:p>
            <a:r>
              <a:rPr lang="pt-BR" dirty="0" smtClean="0"/>
              <a:t>Mobilização de voluntários / sociedade</a:t>
            </a:r>
          </a:p>
          <a:p>
            <a:r>
              <a:rPr lang="pt-BR" dirty="0" smtClean="0"/>
              <a:t>Sensibilizar e obter respaldo governamental em nível municipal, estadual e federal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Residentes</a:t>
            </a:r>
            <a:endParaRPr lang="pt-BR" dirty="0"/>
          </a:p>
        </p:txBody>
      </p:sp>
      <p:pic>
        <p:nvPicPr>
          <p:cNvPr id="4098" name="Picture 2" descr="C:\Users\Mitie\Documents\Imagens HPP\Onco\DSC_00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4814" y="1600200"/>
            <a:ext cx="6814371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Equipe de enfermagem</a:t>
            </a:r>
            <a:endParaRPr lang="pt-BR" dirty="0"/>
          </a:p>
        </p:txBody>
      </p:sp>
      <p:pic>
        <p:nvPicPr>
          <p:cNvPr id="5122" name="Picture 2" descr="C:\Users\Mitie\Documents\Imagens HPP\Onco\Posto 335 manhã 1 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Equipe de enfermagem</a:t>
            </a:r>
            <a:endParaRPr lang="pt-BR" dirty="0"/>
          </a:p>
        </p:txBody>
      </p:sp>
      <p:pic>
        <p:nvPicPr>
          <p:cNvPr id="12290" name="Picture 2" descr="C:\Users\Mitie\Documents\Imagens HPP\Onco\Posto 335 tarde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itie\Documents\Imagens HPP\Onco\Paciente 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50" y="466725"/>
            <a:ext cx="8826500" cy="5924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Mitie\Documents\Imagens HPP\Onco\Psicologia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28738" y="-520700"/>
            <a:ext cx="11801476" cy="7900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Atividades</a:t>
            </a:r>
            <a:endParaRPr lang="pt-BR" dirty="0"/>
          </a:p>
        </p:txBody>
      </p:sp>
      <p:pic>
        <p:nvPicPr>
          <p:cNvPr id="11266" name="Picture 2" descr="C:\Users\Mitie\Documents\Imagens HPP\Onco\Pacient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tie\Documents\Imagens Hospital\DSC033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itie\Documents\Imagens Hospital\DSC034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HOSPITAL PEQUENO PRINCIPE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1922: início da construção do Hospital de    	 Crianças</a:t>
            </a:r>
          </a:p>
          <a:p>
            <a:r>
              <a:rPr lang="pt-BR" dirty="0" smtClean="0"/>
              <a:t>1930: inauguração do hospital.Administrado 	pela Cruz Vermelha e UFPR. </a:t>
            </a:r>
            <a:r>
              <a:rPr lang="pt-BR" dirty="0" err="1" smtClean="0"/>
              <a:t>Dr.</a:t>
            </a:r>
            <a:r>
              <a:rPr lang="pt-BR" dirty="0" smtClean="0"/>
              <a:t>Cesar </a:t>
            </a:r>
            <a:r>
              <a:rPr lang="pt-BR" dirty="0" err="1" smtClean="0"/>
              <a:t>Pernetta</a:t>
            </a:r>
            <a:r>
              <a:rPr lang="pt-BR" dirty="0" smtClean="0"/>
              <a:t>, Dr. Raul Carneiro e Dr. </a:t>
            </a:r>
            <a:r>
              <a:rPr lang="pt-BR" dirty="0" err="1" smtClean="0"/>
              <a:t>Osiris</a:t>
            </a:r>
            <a:r>
              <a:rPr lang="pt-BR" dirty="0" smtClean="0"/>
              <a:t> Rego Barros</a:t>
            </a:r>
          </a:p>
          <a:p>
            <a:r>
              <a:rPr lang="pt-BR" dirty="0" smtClean="0"/>
              <a:t>1936: curso de enfermagem e ajuda das 	missionárias do Sagrado Coração de 	Jesus.Passa para controle  governamental</a:t>
            </a:r>
          </a:p>
          <a:p>
            <a:r>
              <a:rPr lang="pt-BR" dirty="0" smtClean="0"/>
              <a:t>1951: passa a se chamar Hospital de Crianças 	Cesar </a:t>
            </a:r>
            <a:r>
              <a:rPr lang="pt-BR" dirty="0" err="1" smtClean="0"/>
              <a:t>Pernetta</a:t>
            </a:r>
            <a:endParaRPr lang="pt-B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itie\AppData\Local\Microsoft\Windows\Temporary Internet Files\Content.IE5\O0F8EXV1\image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7137" y="3052762"/>
            <a:ext cx="1609725" cy="752475"/>
          </a:xfrm>
          <a:prstGeom prst="rect">
            <a:avLst/>
          </a:prstGeom>
          <a:noFill/>
        </p:spPr>
      </p:pic>
      <p:pic>
        <p:nvPicPr>
          <p:cNvPr id="3" name="Picture 2" descr="C:\Users\Mitie\AppData\Local\Microsoft\Windows\Temporary Internet Files\Content.IE5\O0F8EXV1\image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44824"/>
            <a:ext cx="7344816" cy="2736304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4499992" y="5949280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MUITO  OBRIGADA</a:t>
            </a:r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Hospital Pequeno </a:t>
            </a:r>
            <a:r>
              <a:rPr lang="pt-BR" dirty="0" err="1"/>
              <a:t>P</a:t>
            </a:r>
            <a:r>
              <a:rPr lang="pt-BR" dirty="0" err="1" smtClean="0"/>
              <a:t>rincipe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 fontScale="70000" lnSpcReduction="20000"/>
          </a:bodyPr>
          <a:lstStyle/>
          <a:p>
            <a:r>
              <a:rPr lang="pt-BR" dirty="0" smtClean="0"/>
              <a:t>1956: médicos e voluntários fundam a  Associação Hospitalar Raul Carneiro</a:t>
            </a:r>
          </a:p>
          <a:p>
            <a:r>
              <a:rPr lang="pt-BR" dirty="0" smtClean="0"/>
              <a:t>1966: devido às dificuldades de recursos a associação assume a gestão do hospital Cesar </a:t>
            </a:r>
            <a:r>
              <a:rPr lang="pt-BR" dirty="0" err="1" smtClean="0"/>
              <a:t>Pernetta</a:t>
            </a:r>
            <a:endParaRPr lang="pt-BR" dirty="0" smtClean="0"/>
          </a:p>
          <a:p>
            <a:r>
              <a:rPr lang="pt-BR" dirty="0" smtClean="0"/>
              <a:t>1971: inauguração do Hospital Pequeno </a:t>
            </a:r>
            <a:r>
              <a:rPr lang="pt-BR" dirty="0" err="1" smtClean="0"/>
              <a:t>Principe</a:t>
            </a:r>
            <a:r>
              <a:rPr lang="pt-BR" dirty="0" smtClean="0"/>
              <a:t>, 	</a:t>
            </a:r>
            <a:r>
              <a:rPr lang="pt-BR" dirty="0" err="1" smtClean="0"/>
              <a:t>construido</a:t>
            </a:r>
            <a:r>
              <a:rPr lang="pt-BR" dirty="0" smtClean="0"/>
              <a:t> pela associação em terreno anexo  ao Hospital de Crianças</a:t>
            </a:r>
          </a:p>
          <a:p>
            <a:r>
              <a:rPr lang="pt-BR" dirty="0" smtClean="0"/>
              <a:t>1979: o governo cede o Hospital de Crianças em comodato  para a associação</a:t>
            </a:r>
          </a:p>
          <a:p>
            <a:r>
              <a:rPr lang="pt-BR" dirty="0" smtClean="0"/>
              <a:t>1990: a Associação Raul Carneiro assume definitivamente a administração  do Hospital Cesar </a:t>
            </a:r>
            <a:r>
              <a:rPr lang="pt-BR" dirty="0" err="1" smtClean="0"/>
              <a:t>Pernetta</a:t>
            </a:r>
            <a:r>
              <a:rPr lang="pt-BR" dirty="0" smtClean="0"/>
              <a:t>, unificando os dois hospitais.</a:t>
            </a:r>
          </a:p>
          <a:p>
            <a:endParaRPr lang="pt-BR" dirty="0" smtClean="0"/>
          </a:p>
          <a:p>
            <a:pPr>
              <a:buNone/>
            </a:pPr>
            <a:r>
              <a:rPr lang="pt-BR" dirty="0" smtClean="0"/>
              <a:t> </a:t>
            </a:r>
            <a:endParaRPr lang="pt-B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Hospital Pequeno Príncipe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Hospital pediátrico de especialidades, com 390 leitos</a:t>
            </a:r>
          </a:p>
          <a:p>
            <a:r>
              <a:rPr lang="pt-BR" dirty="0" smtClean="0"/>
              <a:t>70% de atendimentos do SUS</a:t>
            </a:r>
          </a:p>
          <a:p>
            <a:r>
              <a:rPr lang="pt-BR" dirty="0" smtClean="0"/>
              <a:t>4 unidades de terapia intensiva: geral, cirúrgica, neonatal e cardíaca – 62 leitos</a:t>
            </a:r>
          </a:p>
          <a:p>
            <a:r>
              <a:rPr lang="pt-BR" dirty="0" smtClean="0"/>
              <a:t>30 especialidades, sendo referência em 12 pelo MS</a:t>
            </a:r>
          </a:p>
          <a:p>
            <a:r>
              <a:rPr lang="pt-BR" dirty="0" smtClean="0"/>
              <a:t>Realiza transplantes cardíacos, renais hepáticos e agora TMO autólogo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Hemato</a:t>
            </a:r>
            <a:r>
              <a:rPr lang="pt-BR" dirty="0" smtClean="0"/>
              <a:t> - Oncologia</a:t>
            </a:r>
            <a:endParaRPr lang="pt-BR" dirty="0"/>
          </a:p>
        </p:txBody>
      </p:sp>
      <p:pic>
        <p:nvPicPr>
          <p:cNvPr id="2050" name="Picture 2" descr="C:\Users\Mitie\Documents\Imagens HPP\Onco\Dr Eurípides Ferreira durante a inauguração da unidade de TM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Oncologia Pediátrica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Inicio do atendimento de casos em 1968</a:t>
            </a:r>
          </a:p>
          <a:p>
            <a:r>
              <a:rPr lang="pt-BR" dirty="0" smtClean="0"/>
              <a:t>Em 1975 inicio do serviço de oncologia. </a:t>
            </a:r>
            <a:r>
              <a:rPr lang="pt-BR" dirty="0" err="1" smtClean="0"/>
              <a:t>Dr</a:t>
            </a:r>
            <a:r>
              <a:rPr lang="pt-BR" dirty="0" smtClean="0"/>
              <a:t> Eurípides  </a:t>
            </a:r>
            <a:r>
              <a:rPr lang="pt-BR" dirty="0" err="1" smtClean="0"/>
              <a:t>Ferreirra</a:t>
            </a:r>
            <a:endParaRPr lang="pt-BR" dirty="0" smtClean="0"/>
          </a:p>
          <a:p>
            <a:r>
              <a:rPr lang="pt-BR" dirty="0" smtClean="0"/>
              <a:t>1978: enfermaria de </a:t>
            </a:r>
            <a:r>
              <a:rPr lang="pt-BR" dirty="0" err="1" smtClean="0"/>
              <a:t>hemato-oncologia</a:t>
            </a:r>
            <a:r>
              <a:rPr lang="pt-BR" dirty="0" smtClean="0"/>
              <a:t> com 	18 leitos, para pacientes hematológicos e         	para pacientes em quimioterapia</a:t>
            </a:r>
            <a:endParaRPr lang="pt-B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ONCOLOGIA</a:t>
            </a:r>
            <a:br>
              <a:rPr lang="pt-BR" dirty="0" smtClean="0"/>
            </a:br>
            <a:r>
              <a:rPr lang="pt-BR" dirty="0" smtClean="0"/>
              <a:t>dificuldades e necessidades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O desafio de iniciar um serviço novo, sem grandes respaldos de literatura</a:t>
            </a:r>
          </a:p>
          <a:p>
            <a:r>
              <a:rPr lang="pt-BR" dirty="0" smtClean="0"/>
              <a:t>Dificuldade de fazer as famílias entenderem o diagnóstico, vencer o preconceito e aceitarem  o tratamento </a:t>
            </a:r>
          </a:p>
          <a:p>
            <a:r>
              <a:rPr lang="pt-BR" dirty="0" smtClean="0"/>
              <a:t>Dificuldade dos pacientes de locomoção e estadia durante o tratamento</a:t>
            </a:r>
          </a:p>
          <a:p>
            <a:r>
              <a:rPr lang="pt-BR" dirty="0" smtClean="0"/>
              <a:t>Ausência de serviços de apoio,de integração entre os profissionais; até mesmo de enfermeiras preparadas</a:t>
            </a:r>
            <a:endParaRPr lang="pt-B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Serviço de apoio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/>
              <a:t>Os serviços de apoio surgiram de acordo </a:t>
            </a:r>
          </a:p>
          <a:p>
            <a:pPr>
              <a:buNone/>
            </a:pPr>
            <a:r>
              <a:rPr lang="pt-BR" dirty="0" smtClean="0"/>
              <a:t>     com as necessidades dos pacientes </a:t>
            </a:r>
          </a:p>
          <a:p>
            <a:pPr>
              <a:buNone/>
            </a:pPr>
            <a:r>
              <a:rPr lang="pt-BR" dirty="0" smtClean="0"/>
              <a:t>Serviço Social: devido ao abandono de tratamento, para localizar famílias, contato com prefeituras para rede de apoio, obtenção de passagens.</a:t>
            </a:r>
          </a:p>
          <a:p>
            <a:pPr>
              <a:buNone/>
            </a:pPr>
            <a:r>
              <a:rPr lang="pt-BR" dirty="0" smtClean="0"/>
              <a:t>Psicologia:famílias em dificuldades, apoio emocional para paciente e familiares. Suporte para irmãos. Situação de recidivas, </a:t>
            </a:r>
            <a:r>
              <a:rPr lang="pt-BR" dirty="0" err="1" smtClean="0"/>
              <a:t>terminalidade</a:t>
            </a:r>
            <a:endParaRPr lang="pt-BR" dirty="0" smtClean="0"/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991</TotalTime>
  <Words>687</Words>
  <Application>Microsoft Office PowerPoint</Application>
  <PresentationFormat>Apresentação na tela (4:3)</PresentationFormat>
  <Paragraphs>103</Paragraphs>
  <Slides>30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3" baseType="lpstr">
      <vt:lpstr>Arial</vt:lpstr>
      <vt:lpstr>Calibri</vt:lpstr>
      <vt:lpstr>Tema do Office</vt:lpstr>
      <vt:lpstr>FORUM DE ONCOLOGIA PEDIÁTRICA RIO DE JANEIRO</vt:lpstr>
      <vt:lpstr>Foco na Criança</vt:lpstr>
      <vt:lpstr>HOSPITAL PEQUENO PRINCIPE</vt:lpstr>
      <vt:lpstr>Hospital Pequeno Principe</vt:lpstr>
      <vt:lpstr>Hospital Pequeno Príncipe</vt:lpstr>
      <vt:lpstr>Hemato - Oncologia</vt:lpstr>
      <vt:lpstr>Oncologia Pediátrica</vt:lpstr>
      <vt:lpstr>ONCOLOGIA dificuldades e necessidades</vt:lpstr>
      <vt:lpstr>Serviço de apoio</vt:lpstr>
      <vt:lpstr>Serviços de apoio</vt:lpstr>
      <vt:lpstr>Ambulatório de QT</vt:lpstr>
      <vt:lpstr>Oncologia Hoje </vt:lpstr>
      <vt:lpstr>Complexo Pequeno Principe</vt:lpstr>
      <vt:lpstr>Apresentação do PowerPoint</vt:lpstr>
      <vt:lpstr>HPP - influir</vt:lpstr>
      <vt:lpstr>Faculdades PP</vt:lpstr>
      <vt:lpstr>Instituto Pelé Pequeno Príncipe</vt:lpstr>
      <vt:lpstr>Hospital Pequeno Príncipe</vt:lpstr>
      <vt:lpstr>Apresentação do PowerPoint</vt:lpstr>
      <vt:lpstr>Apresentação do PowerPoint</vt:lpstr>
      <vt:lpstr>Redes de atenção</vt:lpstr>
      <vt:lpstr>Residentes</vt:lpstr>
      <vt:lpstr>Equipe de enfermagem</vt:lpstr>
      <vt:lpstr>Equipe de enfermagem</vt:lpstr>
      <vt:lpstr>Apresentação do PowerPoint</vt:lpstr>
      <vt:lpstr>Apresentação do PowerPoint</vt:lpstr>
      <vt:lpstr>Atividades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JORNADA DE ONCOLOGIA</dc:title>
  <dc:creator>Mitie</dc:creator>
  <cp:lastModifiedBy>isabel</cp:lastModifiedBy>
  <cp:revision>89</cp:revision>
  <dcterms:created xsi:type="dcterms:W3CDTF">2011-05-22T14:17:44Z</dcterms:created>
  <dcterms:modified xsi:type="dcterms:W3CDTF">2014-09-03T17:06:04Z</dcterms:modified>
</cp:coreProperties>
</file>